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handoutMasterIdLst>
    <p:handoutMasterId r:id="rId12"/>
  </p:handoutMasterIdLst>
  <p:sldIdLst>
    <p:sldId id="258" r:id="rId2"/>
    <p:sldId id="260" r:id="rId3"/>
    <p:sldId id="259" r:id="rId4"/>
    <p:sldId id="261" r:id="rId5"/>
    <p:sldId id="266" r:id="rId6"/>
    <p:sldId id="265" r:id="rId7"/>
    <p:sldId id="264" r:id="rId8"/>
    <p:sldId id="269" r:id="rId9"/>
    <p:sldId id="267" r:id="rId10"/>
  </p:sldIdLst>
  <p:sldSz cx="12192000" cy="6858000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82E5F"/>
    <a:srgbClr val="FFCC00"/>
    <a:srgbClr val="86868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698"/>
    <p:restoredTop sz="94646"/>
  </p:normalViewPr>
  <p:slideViewPr>
    <p:cSldViewPr snapToGrid="0">
      <p:cViewPr varScale="1">
        <p:scale>
          <a:sx n="97" d="100"/>
          <a:sy n="97" d="100"/>
        </p:scale>
        <p:origin x="208" y="32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" d="2"/>
          <a:sy n="1" d="2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>
            <a:extLst>
              <a:ext uri="{FF2B5EF4-FFF2-40B4-BE49-F238E27FC236}">
                <a16:creationId xmlns:a16="http://schemas.microsoft.com/office/drawing/2014/main" id="{D8C52FDB-9959-47C4-BA8A-D36AD5858CBD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7D1A6111-590B-44EE-B233-87BADB4163FB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1105F54-9FA0-4545-8010-3C7FC60F5625}" type="datetimeFigureOut">
              <a:rPr lang="de-DE" smtClean="0"/>
              <a:t>22.02.24</a:t>
            </a:fld>
            <a:endParaRPr lang="de-DE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CBB35D5A-5023-4624-9ADD-DFC56B9AA8C3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D28C3B45-0353-41F5-9DFE-96EAAFFBD305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A6E3B93-FF42-43A1-8976-0E5629C72127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15765272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8E14395-8A1B-44A4-88A7-A7F920E68D1E}" type="datetimeFigureOut">
              <a:rPr lang="de-DE" smtClean="0"/>
              <a:t>22.02.24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7796FD5-A47E-45E3-B9C1-5A6AE09997D2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99936212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547080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E1388CA-B33F-4456-9505-C9829EF1161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436398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BDC20A7B-60BC-490B-8A80-8E6F9658CB9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137745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Master-Untertitelformat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711017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45874EB-B41D-46E0-B63C-BA8BED26ED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357746"/>
            <a:ext cx="10515600" cy="683491"/>
          </a:xfrm>
          <a:prstGeom prst="rect">
            <a:avLst/>
          </a:prstGeom>
        </p:spPr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B1EFB483-87C7-44B8-A976-5B0744C2BF9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041237"/>
            <a:ext cx="10515600" cy="4054764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</p:spTree>
    <p:extLst>
      <p:ext uri="{BB962C8B-B14F-4D97-AF65-F5344CB8AC3E}">
        <p14:creationId xmlns:p14="http://schemas.microsoft.com/office/powerpoint/2010/main" val="5791237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4182A42-458F-42D1-864D-D002FCAEF2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A27EB359-E713-46F3-9E62-60D92EA5A99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04D351DF-5134-4145-95A0-7817284E95D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EA36E41F-2C58-4023-9CDE-37A3D760CDD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23B922E-9D42-4CDD-97F3-573DE4581C1A}" type="datetimeFigureOut">
              <a:rPr lang="de-DE" smtClean="0"/>
              <a:t>22.02.24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832F3687-31B5-425A-9C6A-2B8BFFCD80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72AA9E97-A146-4622-AE14-A4B3953583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5315F22-8D0F-4C08-B93E-ED5C352A6A3B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6293753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A79EE5A-F424-4BAB-9B96-67C6690A0C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BE3AFB89-15A5-44B0-B16B-D86DD134FA6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F84CB148-933A-4002-AEA0-7CEE9889B58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FEAB58F2-6CAD-49B9-8E3D-06D9777996E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6" name="Inhaltsplatzhalter 5">
            <a:extLst>
              <a:ext uri="{FF2B5EF4-FFF2-40B4-BE49-F238E27FC236}">
                <a16:creationId xmlns:a16="http://schemas.microsoft.com/office/drawing/2014/main" id="{B475A66A-3B84-4348-80BE-FA06E68F6C5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7" name="Datumsplatzhalter 6">
            <a:extLst>
              <a:ext uri="{FF2B5EF4-FFF2-40B4-BE49-F238E27FC236}">
                <a16:creationId xmlns:a16="http://schemas.microsoft.com/office/drawing/2014/main" id="{3323C1EB-2000-4770-8089-B6D21585485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23B922E-9D42-4CDD-97F3-573DE4581C1A}" type="datetimeFigureOut">
              <a:rPr lang="de-DE" smtClean="0"/>
              <a:t>22.02.24</a:t>
            </a:fld>
            <a:endParaRPr lang="de-DE"/>
          </a:p>
        </p:txBody>
      </p:sp>
      <p:sp>
        <p:nvSpPr>
          <p:cNvPr id="8" name="Fußzeilenplatzhalter 7">
            <a:extLst>
              <a:ext uri="{FF2B5EF4-FFF2-40B4-BE49-F238E27FC236}">
                <a16:creationId xmlns:a16="http://schemas.microsoft.com/office/drawing/2014/main" id="{148A87C3-31AA-42C8-A13A-87DE7F589D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9" name="Foliennummernplatzhalter 8">
            <a:extLst>
              <a:ext uri="{FF2B5EF4-FFF2-40B4-BE49-F238E27FC236}">
                <a16:creationId xmlns:a16="http://schemas.microsoft.com/office/drawing/2014/main" id="{D2C1002A-B97C-43C2-9773-B9256DEF9D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5315F22-8D0F-4C08-B93E-ED5C352A6A3B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2937610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enutzerdefinierte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28683267"/>
      </p:ext>
    </p:extLst>
  </p:cSld>
  <p:clrMapOvr>
    <a:masterClrMapping/>
  </p:clrMapOvr>
  <p:transition spd="med">
    <p:pull dir="rd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13" Type="http://schemas.openxmlformats.org/officeDocument/2006/relationships/image" Target="../media/image6.pn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12" Type="http://schemas.openxmlformats.org/officeDocument/2006/relationships/image" Target="../media/image5.jpe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9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4.jpeg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8.png"/><Relationship Id="rId10" Type="http://schemas.openxmlformats.org/officeDocument/2006/relationships/image" Target="../media/image3.jpeg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2.png"/><Relationship Id="rId14" Type="http://schemas.openxmlformats.org/officeDocument/2006/relationships/image" Target="../media/image7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hteck 13">
            <a:extLst>
              <a:ext uri="{FF2B5EF4-FFF2-40B4-BE49-F238E27FC236}">
                <a16:creationId xmlns:a16="http://schemas.microsoft.com/office/drawing/2014/main" id="{31A2A550-D94D-4482-B478-A0BA52CB6A64}"/>
              </a:ext>
            </a:extLst>
          </p:cNvPr>
          <p:cNvSpPr/>
          <p:nvPr userDrawn="1"/>
        </p:nvSpPr>
        <p:spPr>
          <a:xfrm>
            <a:off x="11249891" y="1"/>
            <a:ext cx="942109" cy="993730"/>
          </a:xfrm>
          <a:prstGeom prst="rect">
            <a:avLst/>
          </a:prstGeom>
          <a:solidFill>
            <a:srgbClr val="FFCC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600AB3CB-ECCA-40E9-A5A1-8589DD2898D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317754"/>
            <a:ext cx="10515600" cy="444573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8" name="Foliennummernplatzhalter 5">
            <a:extLst>
              <a:ext uri="{FF2B5EF4-FFF2-40B4-BE49-F238E27FC236}">
                <a16:creationId xmlns:a16="http://schemas.microsoft.com/office/drawing/2014/main" id="{269ABAEB-35C0-4F9A-A44D-9EF900E32DA3}"/>
              </a:ext>
            </a:extLst>
          </p:cNvPr>
          <p:cNvSpPr txBox="1">
            <a:spLocks/>
          </p:cNvSpPr>
          <p:nvPr userDrawn="1"/>
        </p:nvSpPr>
        <p:spPr>
          <a:xfrm>
            <a:off x="0" y="6243782"/>
            <a:ext cx="12192000" cy="614218"/>
          </a:xfrm>
          <a:prstGeom prst="rect">
            <a:avLst/>
          </a:prstGeom>
          <a:solidFill>
            <a:srgbClr val="FFCC00"/>
          </a:solidFill>
        </p:spPr>
        <p:txBody>
          <a:bodyPr vert="horz" lIns="91440" tIns="45720" rIns="91440" bIns="45720" rtlCol="0" anchor="ctr"/>
          <a:lstStyle>
            <a:defPPr>
              <a:defRPr lang="de-DE"/>
            </a:defPPr>
            <a:lvl1pPr marL="0" algn="r" defTabSz="914400" rtl="0" eaLnBrk="1" latinLnBrk="0" hangingPunct="1">
              <a:defRPr sz="1200" kern="1200">
                <a:solidFill>
                  <a:srgbClr val="253D75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02CD9A2F-E383-45C6-B498-32B041903CBF}" type="slidenum">
              <a:rPr lang="de-DE" smtClean="0"/>
              <a:pPr/>
              <a:t>‹Nr.›</a:t>
            </a:fld>
            <a:endParaRPr lang="de-DE"/>
          </a:p>
        </p:txBody>
      </p:sp>
      <p:sp>
        <p:nvSpPr>
          <p:cNvPr id="9" name="Titel 1">
            <a:extLst>
              <a:ext uri="{FF2B5EF4-FFF2-40B4-BE49-F238E27FC236}">
                <a16:creationId xmlns:a16="http://schemas.microsoft.com/office/drawing/2014/main" id="{24F39606-7CBE-46F4-87A6-4D8FAA34C04D}"/>
              </a:ext>
            </a:extLst>
          </p:cNvPr>
          <p:cNvSpPr txBox="1">
            <a:spLocks/>
          </p:cNvSpPr>
          <p:nvPr userDrawn="1"/>
        </p:nvSpPr>
        <p:spPr>
          <a:xfrm>
            <a:off x="0" y="0"/>
            <a:ext cx="9144000" cy="83671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600" kern="1200" baseline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</a:pPr>
            <a:endParaRPr lang="de-DE"/>
          </a:p>
        </p:txBody>
      </p:sp>
      <p:cxnSp>
        <p:nvCxnSpPr>
          <p:cNvPr id="10" name="Gerade Verbindung 6">
            <a:extLst>
              <a:ext uri="{FF2B5EF4-FFF2-40B4-BE49-F238E27FC236}">
                <a16:creationId xmlns:a16="http://schemas.microsoft.com/office/drawing/2014/main" id="{24B41651-D25E-4239-A5D3-05F28E781988}"/>
              </a:ext>
            </a:extLst>
          </p:cNvPr>
          <p:cNvCxnSpPr>
            <a:cxnSpLocks/>
          </p:cNvCxnSpPr>
          <p:nvPr userDrawn="1"/>
        </p:nvCxnSpPr>
        <p:spPr>
          <a:xfrm>
            <a:off x="838200" y="993731"/>
            <a:ext cx="11353800" cy="0"/>
          </a:xfrm>
          <a:prstGeom prst="line">
            <a:avLst/>
          </a:prstGeom>
          <a:ln w="28575">
            <a:solidFill>
              <a:srgbClr val="182E5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Picture 2" descr="logo">
            <a:extLst>
              <a:ext uri="{FF2B5EF4-FFF2-40B4-BE49-F238E27FC236}">
                <a16:creationId xmlns:a16="http://schemas.microsoft.com/office/drawing/2014/main" id="{6B55E3A6-7519-4777-9282-EDD1C0C97BED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8384"/>
          <a:stretch/>
        </p:blipFill>
        <p:spPr bwMode="auto">
          <a:xfrm>
            <a:off x="251792" y="232475"/>
            <a:ext cx="650928" cy="7612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feld 11">
            <a:extLst>
              <a:ext uri="{FF2B5EF4-FFF2-40B4-BE49-F238E27FC236}">
                <a16:creationId xmlns:a16="http://schemas.microsoft.com/office/drawing/2014/main" id="{9D033EA9-B624-4AA3-9645-5056CA98D631}"/>
              </a:ext>
            </a:extLst>
          </p:cNvPr>
          <p:cNvSpPr txBox="1"/>
          <p:nvPr userDrawn="1"/>
        </p:nvSpPr>
        <p:spPr>
          <a:xfrm>
            <a:off x="766192" y="324024"/>
            <a:ext cx="6083717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ts val="1600"/>
              </a:lnSpc>
            </a:pPr>
            <a:r>
              <a:rPr lang="de-DE" sz="2400" b="1">
                <a:solidFill>
                  <a:schemeClr val="tx1">
                    <a:lumMod val="75000"/>
                    <a:lumOff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Ökumenisches Gymnasium zu Bremen</a:t>
            </a:r>
          </a:p>
          <a:p>
            <a:pPr>
              <a:lnSpc>
                <a:spcPts val="2200"/>
              </a:lnSpc>
            </a:pPr>
            <a:r>
              <a:rPr lang="de-DE" sz="1800" b="0">
                <a:solidFill>
                  <a:schemeClr val="tx1">
                    <a:lumMod val="75000"/>
                    <a:lumOff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Staatlich anerkanntes Gymnasium in freier Trägerschaft</a:t>
            </a:r>
          </a:p>
        </p:txBody>
      </p:sp>
      <p:grpSp>
        <p:nvGrpSpPr>
          <p:cNvPr id="4" name="Gruppieren 3">
            <a:extLst>
              <a:ext uri="{FF2B5EF4-FFF2-40B4-BE49-F238E27FC236}">
                <a16:creationId xmlns:a16="http://schemas.microsoft.com/office/drawing/2014/main" id="{EE860153-0717-D54E-D770-1C6CFC35FE73}"/>
              </a:ext>
            </a:extLst>
          </p:cNvPr>
          <p:cNvGrpSpPr/>
          <p:nvPr userDrawn="1"/>
        </p:nvGrpSpPr>
        <p:grpSpPr>
          <a:xfrm>
            <a:off x="3029302" y="6311548"/>
            <a:ext cx="6133396" cy="462177"/>
            <a:chOff x="3402253" y="6311548"/>
            <a:chExt cx="6133396" cy="462177"/>
          </a:xfrm>
        </p:grpSpPr>
        <p:pic>
          <p:nvPicPr>
            <p:cNvPr id="16" name="Picture 8" descr="Schule ohne Rassismus – Schule mit Courage – Wikipedia">
              <a:extLst>
                <a:ext uri="{FF2B5EF4-FFF2-40B4-BE49-F238E27FC236}">
                  <a16:creationId xmlns:a16="http://schemas.microsoft.com/office/drawing/2014/main" id="{221B7845-244C-49E5-9017-4A0A4A2179CC}"/>
                </a:ext>
              </a:extLst>
            </p:cNvPr>
            <p:cNvPicPr>
              <a:picLocks noChangeAspect="1" noChangeArrowheads="1"/>
            </p:cNvPicPr>
            <p:nvPr userDrawn="1"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879967" y="6482379"/>
              <a:ext cx="839555" cy="28754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8" name="Picture 12" descr="Partnerschule des Universum Bremen – Kippenberg-Gymnasium Bremen">
              <a:extLst>
                <a:ext uri="{FF2B5EF4-FFF2-40B4-BE49-F238E27FC236}">
                  <a16:creationId xmlns:a16="http://schemas.microsoft.com/office/drawing/2014/main" id="{B666E4E0-6FC6-48A7-96DD-7BD2002C77C8}"/>
                </a:ext>
              </a:extLst>
            </p:cNvPr>
            <p:cNvPicPr>
              <a:picLocks noChangeAspect="1" noChangeArrowheads="1"/>
            </p:cNvPicPr>
            <p:nvPr userDrawn="1"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92485" y="6314090"/>
              <a:ext cx="527136" cy="45837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052" name="Picture 4" descr="MINT-EC-Schule">
              <a:extLst>
                <a:ext uri="{FF2B5EF4-FFF2-40B4-BE49-F238E27FC236}">
                  <a16:creationId xmlns:a16="http://schemas.microsoft.com/office/drawing/2014/main" id="{075A2925-0B22-4E01-8C4B-F9DFA06F6C91}"/>
                </a:ext>
              </a:extLst>
            </p:cNvPr>
            <p:cNvPicPr>
              <a:picLocks noChangeAspect="1" noChangeArrowheads="1"/>
            </p:cNvPicPr>
            <p:nvPr userDrawn="1"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02253" y="6311549"/>
              <a:ext cx="698723" cy="46217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056" name="Picture 8" descr="SmvB 2014-2017_Logo">
              <a:extLst>
                <a:ext uri="{FF2B5EF4-FFF2-40B4-BE49-F238E27FC236}">
                  <a16:creationId xmlns:a16="http://schemas.microsoft.com/office/drawing/2014/main" id="{EF500080-E150-4F6F-8906-DDA8073F63FC}"/>
                </a:ext>
              </a:extLst>
            </p:cNvPr>
            <p:cNvPicPr>
              <a:picLocks noChangeAspect="1" noChangeArrowheads="1"/>
            </p:cNvPicPr>
            <p:nvPr userDrawn="1"/>
          </p:nvPicPr>
          <p:blipFill rotWithShape="1"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9017"/>
            <a:stretch/>
          </p:blipFill>
          <p:spPr bwMode="auto">
            <a:xfrm>
              <a:off x="4811130" y="6311548"/>
              <a:ext cx="456786" cy="45837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058" name="Picture 10">
              <a:extLst>
                <a:ext uri="{FF2B5EF4-FFF2-40B4-BE49-F238E27FC236}">
                  <a16:creationId xmlns:a16="http://schemas.microsoft.com/office/drawing/2014/main" id="{47ED2712-9FD2-4FC2-9D98-C816F57A9103}"/>
                </a:ext>
              </a:extLst>
            </p:cNvPr>
            <p:cNvPicPr>
              <a:picLocks noChangeAspect="1" noChangeArrowheads="1"/>
            </p:cNvPicPr>
            <p:nvPr userDrawn="1"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879967" y="6311548"/>
              <a:ext cx="839555" cy="11150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0" name="Grafik 19" descr="Ein Bild, das Text enthält.&#10;&#10;Automatisch generierte Beschreibung">
              <a:extLst>
                <a:ext uri="{FF2B5EF4-FFF2-40B4-BE49-F238E27FC236}">
                  <a16:creationId xmlns:a16="http://schemas.microsoft.com/office/drawing/2014/main" id="{91BCEF5A-1D86-45EC-A39B-EF510FAEE026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8331" b="28331"/>
            <a:stretch/>
          </p:blipFill>
          <p:spPr>
            <a:xfrm>
              <a:off x="5911359" y="6311548"/>
              <a:ext cx="1877099" cy="458379"/>
            </a:xfrm>
            <a:prstGeom prst="rect">
              <a:avLst/>
            </a:prstGeom>
          </p:spPr>
        </p:pic>
        <p:pic>
          <p:nvPicPr>
            <p:cNvPr id="22" name="Grafik 21">
              <a:extLst>
                <a:ext uri="{FF2B5EF4-FFF2-40B4-BE49-F238E27FC236}">
                  <a16:creationId xmlns:a16="http://schemas.microsoft.com/office/drawing/2014/main" id="{49B665B1-E21B-4640-AE49-42EF10620941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359425" y="6311548"/>
              <a:ext cx="460425" cy="458379"/>
            </a:xfrm>
            <a:prstGeom prst="rect">
              <a:avLst/>
            </a:prstGeom>
          </p:spPr>
        </p:pic>
        <p:pic>
          <p:nvPicPr>
            <p:cNvPr id="2" name="Grafik 1">
              <a:extLst>
                <a:ext uri="{FF2B5EF4-FFF2-40B4-BE49-F238E27FC236}">
                  <a16:creationId xmlns:a16="http://schemas.microsoft.com/office/drawing/2014/main" id="{91E3B546-6922-2EAE-E092-522392167A7B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6"/>
            <a:stretch>
              <a:fillRect/>
            </a:stretch>
          </p:blipFill>
          <p:spPr>
            <a:xfrm>
              <a:off x="8811031" y="6318583"/>
              <a:ext cx="724618" cy="45134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9402767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5" r:id="rId1"/>
    <p:sldLayoutId id="2147483649" r:id="rId2"/>
    <p:sldLayoutId id="2147483650" r:id="rId3"/>
    <p:sldLayoutId id="2147483652" r:id="rId4"/>
    <p:sldLayoutId id="2147483653" r:id="rId5"/>
    <p:sldLayoutId id="2147483656" r:id="rId6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hteck 2">
            <a:extLst>
              <a:ext uri="{FF2B5EF4-FFF2-40B4-BE49-F238E27FC236}">
                <a16:creationId xmlns:a16="http://schemas.microsoft.com/office/drawing/2014/main" id="{719F15EA-ECBA-ED6F-09F2-9F7CDE028790}"/>
              </a:ext>
            </a:extLst>
          </p:cNvPr>
          <p:cNvSpPr/>
          <p:nvPr/>
        </p:nvSpPr>
        <p:spPr>
          <a:xfrm>
            <a:off x="2960451" y="1736437"/>
            <a:ext cx="5014952" cy="312189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grpSp>
        <p:nvGrpSpPr>
          <p:cNvPr id="2" name="Gruppieren 1">
            <a:extLst>
              <a:ext uri="{FF2B5EF4-FFF2-40B4-BE49-F238E27FC236}">
                <a16:creationId xmlns:a16="http://schemas.microsoft.com/office/drawing/2014/main" id="{736151B1-8C04-96B9-D851-0B1CD93C7B92}"/>
              </a:ext>
            </a:extLst>
          </p:cNvPr>
          <p:cNvGrpSpPr/>
          <p:nvPr/>
        </p:nvGrpSpPr>
        <p:grpSpPr>
          <a:xfrm>
            <a:off x="781564" y="1327752"/>
            <a:ext cx="11031495" cy="4808892"/>
            <a:chOff x="781564" y="1327752"/>
            <a:chExt cx="11031495" cy="4808892"/>
          </a:xfrm>
        </p:grpSpPr>
        <p:sp>
          <p:nvSpPr>
            <p:cNvPr id="4" name="Textfeld 3">
              <a:extLst>
                <a:ext uri="{FF2B5EF4-FFF2-40B4-BE49-F238E27FC236}">
                  <a16:creationId xmlns:a16="http://schemas.microsoft.com/office/drawing/2014/main" id="{F0FFE955-BA01-FB0E-B23A-187CD006EAF7}"/>
                </a:ext>
              </a:extLst>
            </p:cNvPr>
            <p:cNvSpPr txBox="1"/>
            <p:nvPr/>
          </p:nvSpPr>
          <p:spPr>
            <a:xfrm>
              <a:off x="5032288" y="3655254"/>
              <a:ext cx="6780771" cy="707886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de-DE" sz="4000" dirty="0">
                  <a:effectLst/>
                </a:rPr>
                <a:t>Informationen für die 7. Klassen</a:t>
              </a:r>
            </a:p>
          </p:txBody>
        </p:sp>
        <p:pic>
          <p:nvPicPr>
            <p:cNvPr id="5" name="Grafik 4">
              <a:extLst>
                <a:ext uri="{FF2B5EF4-FFF2-40B4-BE49-F238E27FC236}">
                  <a16:creationId xmlns:a16="http://schemas.microsoft.com/office/drawing/2014/main" id="{838A979F-8812-201C-5115-D30BB2261685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781564" y="2805872"/>
              <a:ext cx="3825477" cy="2869107"/>
            </a:xfrm>
            <a:prstGeom prst="rect">
              <a:avLst/>
            </a:prstGeom>
          </p:spPr>
        </p:pic>
        <p:sp>
          <p:nvSpPr>
            <p:cNvPr id="6" name="Textfeld 5">
              <a:extLst>
                <a:ext uri="{FF2B5EF4-FFF2-40B4-BE49-F238E27FC236}">
                  <a16:creationId xmlns:a16="http://schemas.microsoft.com/office/drawing/2014/main" id="{CB3962E5-5992-27E6-0807-A633C92AE321}"/>
                </a:ext>
              </a:extLst>
            </p:cNvPr>
            <p:cNvSpPr txBox="1"/>
            <p:nvPr/>
          </p:nvSpPr>
          <p:spPr>
            <a:xfrm>
              <a:off x="781564" y="1327752"/>
              <a:ext cx="10228306" cy="1015663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de-DE" sz="6000" b="1" dirty="0">
                  <a:effectLst/>
                </a:rPr>
                <a:t>Wahlpflicht-Angebote am ÖG</a:t>
              </a:r>
              <a:endParaRPr lang="de-DE" sz="6000" dirty="0">
                <a:effectLst/>
              </a:endParaRPr>
            </a:p>
          </p:txBody>
        </p:sp>
        <p:sp>
          <p:nvSpPr>
            <p:cNvPr id="7" name="Textfeld 6">
              <a:extLst>
                <a:ext uri="{FF2B5EF4-FFF2-40B4-BE49-F238E27FC236}">
                  <a16:creationId xmlns:a16="http://schemas.microsoft.com/office/drawing/2014/main" id="{FE10F5C0-A81B-45B2-05AA-6DEBF28B6051}"/>
                </a:ext>
              </a:extLst>
            </p:cNvPr>
            <p:cNvSpPr txBox="1"/>
            <p:nvPr/>
          </p:nvSpPr>
          <p:spPr>
            <a:xfrm>
              <a:off x="9418937" y="5674979"/>
              <a:ext cx="2146987" cy="46166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r"/>
              <a:r>
                <a:rPr lang="de-DE" sz="2400" dirty="0">
                  <a:effectLst/>
                  <a:cs typeface="Calibri" panose="020F0502020204030204" pitchFamily="34" charset="0"/>
                </a:rPr>
                <a:t>Frau Bachmann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76641355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pieren 1">
            <a:extLst>
              <a:ext uri="{FF2B5EF4-FFF2-40B4-BE49-F238E27FC236}">
                <a16:creationId xmlns:a16="http://schemas.microsoft.com/office/drawing/2014/main" id="{FB83FBF4-27B0-FB66-3D5C-13988C4E299F}"/>
              </a:ext>
            </a:extLst>
          </p:cNvPr>
          <p:cNvGrpSpPr/>
          <p:nvPr/>
        </p:nvGrpSpPr>
        <p:grpSpPr>
          <a:xfrm>
            <a:off x="516835" y="1179444"/>
            <a:ext cx="12043690" cy="5020714"/>
            <a:chOff x="490537" y="1050998"/>
            <a:chExt cx="12069988" cy="5149159"/>
          </a:xfrm>
        </p:grpSpPr>
        <p:pic>
          <p:nvPicPr>
            <p:cNvPr id="3" name="Grafik 2">
              <a:extLst>
                <a:ext uri="{FF2B5EF4-FFF2-40B4-BE49-F238E27FC236}">
                  <a16:creationId xmlns:a16="http://schemas.microsoft.com/office/drawing/2014/main" id="{15D64A09-3D03-BA65-4DE9-0D6643C5EE91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490537" y="1195388"/>
              <a:ext cx="1739069" cy="2033588"/>
            </a:xfrm>
            <a:prstGeom prst="rect">
              <a:avLst/>
            </a:prstGeom>
          </p:spPr>
        </p:pic>
        <p:pic>
          <p:nvPicPr>
            <p:cNvPr id="4" name="Grafik 3">
              <a:extLst>
                <a:ext uri="{FF2B5EF4-FFF2-40B4-BE49-F238E27FC236}">
                  <a16:creationId xmlns:a16="http://schemas.microsoft.com/office/drawing/2014/main" id="{3BF3FC6F-5B65-8312-BCB8-349F714BB6B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600756" y="1195388"/>
              <a:ext cx="1740646" cy="2233611"/>
            </a:xfrm>
            <a:prstGeom prst="rect">
              <a:avLst/>
            </a:prstGeom>
          </p:spPr>
        </p:pic>
        <p:pic>
          <p:nvPicPr>
            <p:cNvPr id="5" name="Grafik 4">
              <a:extLst>
                <a:ext uri="{FF2B5EF4-FFF2-40B4-BE49-F238E27FC236}">
                  <a16:creationId xmlns:a16="http://schemas.microsoft.com/office/drawing/2014/main" id="{1269EE18-4D15-1CA7-39E2-AAFE5A6C8E78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90537" y="3629025"/>
              <a:ext cx="1739069" cy="2309522"/>
            </a:xfrm>
            <a:prstGeom prst="rect">
              <a:avLst/>
            </a:prstGeom>
          </p:spPr>
        </p:pic>
        <p:pic>
          <p:nvPicPr>
            <p:cNvPr id="6" name="Grafik 5">
              <a:extLst>
                <a:ext uri="{FF2B5EF4-FFF2-40B4-BE49-F238E27FC236}">
                  <a16:creationId xmlns:a16="http://schemas.microsoft.com/office/drawing/2014/main" id="{F5F39C2E-6040-64FE-8845-B9185DF277F7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2600756" y="3704936"/>
              <a:ext cx="1874359" cy="2233611"/>
            </a:xfrm>
            <a:prstGeom prst="rect">
              <a:avLst/>
            </a:prstGeom>
          </p:spPr>
        </p:pic>
        <p:sp>
          <p:nvSpPr>
            <p:cNvPr id="7" name="Textfeld 6">
              <a:extLst>
                <a:ext uri="{FF2B5EF4-FFF2-40B4-BE49-F238E27FC236}">
                  <a16:creationId xmlns:a16="http://schemas.microsoft.com/office/drawing/2014/main" id="{9CADA76D-F968-13CF-8B69-A407D792CA4C}"/>
                </a:ext>
              </a:extLst>
            </p:cNvPr>
            <p:cNvSpPr txBox="1"/>
            <p:nvPr/>
          </p:nvSpPr>
          <p:spPr>
            <a:xfrm>
              <a:off x="5627017" y="1912137"/>
              <a:ext cx="6107906" cy="358559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>
                <a:spcBef>
                  <a:spcPts val="600"/>
                </a:spcBef>
              </a:pPr>
              <a:r>
                <a:rPr lang="de-DE" sz="2800" dirty="0"/>
                <a:t>Sprachprofil: 	Spanisch</a:t>
              </a:r>
            </a:p>
            <a:p>
              <a:endParaRPr lang="de-DE" sz="800" dirty="0"/>
            </a:p>
            <a:p>
              <a:r>
                <a:rPr lang="de-DE" sz="2800" dirty="0"/>
                <a:t>Profil </a:t>
              </a:r>
            </a:p>
            <a:p>
              <a:r>
                <a:rPr lang="de-DE" sz="2800" dirty="0"/>
                <a:t>angewandte NW: 	Naturwissenschaften 			&amp; Informatik</a:t>
              </a:r>
            </a:p>
            <a:p>
              <a:pPr>
                <a:spcBef>
                  <a:spcPts val="1200"/>
                </a:spcBef>
              </a:pPr>
              <a:r>
                <a:rPr lang="de-DE" sz="2800" dirty="0"/>
                <a:t>Wirtschaftsprofil: 	Wirtschaft &amp; Business 			English</a:t>
              </a:r>
            </a:p>
            <a:p>
              <a:endParaRPr lang="de-DE" sz="800" dirty="0"/>
            </a:p>
            <a:p>
              <a:r>
                <a:rPr lang="de-DE" sz="2800" dirty="0"/>
                <a:t>Musik-Profil</a:t>
              </a:r>
              <a:endParaRPr lang="de-DE" sz="2400" dirty="0">
                <a:latin typeface="Founders Grotesk Text Regular" panose="020B0503030202060204" pitchFamily="34" charset="77"/>
              </a:endParaRPr>
            </a:p>
          </p:txBody>
        </p:sp>
        <p:sp>
          <p:nvSpPr>
            <p:cNvPr id="8" name="Textfeld 7">
              <a:extLst>
                <a:ext uri="{FF2B5EF4-FFF2-40B4-BE49-F238E27FC236}">
                  <a16:creationId xmlns:a16="http://schemas.microsoft.com/office/drawing/2014/main" id="{D5E471B8-8D03-8F91-D077-236E8AEE4AF6}"/>
                </a:ext>
              </a:extLst>
            </p:cNvPr>
            <p:cNvSpPr txBox="1"/>
            <p:nvPr/>
          </p:nvSpPr>
          <p:spPr>
            <a:xfrm>
              <a:off x="5624507" y="1050998"/>
              <a:ext cx="6110416" cy="92333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de-DE" sz="5400" b="1" dirty="0"/>
                <a:t>Wahlpflicht-Profile</a:t>
              </a:r>
            </a:p>
          </p:txBody>
        </p:sp>
        <p:sp>
          <p:nvSpPr>
            <p:cNvPr id="9" name="Textfeld 8">
              <a:extLst>
                <a:ext uri="{FF2B5EF4-FFF2-40B4-BE49-F238E27FC236}">
                  <a16:creationId xmlns:a16="http://schemas.microsoft.com/office/drawing/2014/main" id="{AC2C3C14-6DA9-94C8-C99C-B59AE245123E}"/>
                </a:ext>
              </a:extLst>
            </p:cNvPr>
            <p:cNvSpPr txBox="1"/>
            <p:nvPr/>
          </p:nvSpPr>
          <p:spPr>
            <a:xfrm>
              <a:off x="5624507" y="5676937"/>
              <a:ext cx="6936018" cy="52322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de-DE" sz="2800" b="1" dirty="0"/>
                <a:t>Wahl: 2. Halbjahr der 7. Klasse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86728642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uppieren 5">
            <a:extLst>
              <a:ext uri="{FF2B5EF4-FFF2-40B4-BE49-F238E27FC236}">
                <a16:creationId xmlns:a16="http://schemas.microsoft.com/office/drawing/2014/main" id="{B7A0ED2C-DCD4-F619-75AE-13EF450162AD}"/>
              </a:ext>
            </a:extLst>
          </p:cNvPr>
          <p:cNvGrpSpPr/>
          <p:nvPr/>
        </p:nvGrpSpPr>
        <p:grpSpPr>
          <a:xfrm>
            <a:off x="819664" y="1207973"/>
            <a:ext cx="9865840" cy="4442054"/>
            <a:chOff x="819664" y="1207973"/>
            <a:chExt cx="9865840" cy="4442054"/>
          </a:xfrm>
        </p:grpSpPr>
        <p:pic>
          <p:nvPicPr>
            <p:cNvPr id="7" name="Grafik 6">
              <a:extLst>
                <a:ext uri="{FF2B5EF4-FFF2-40B4-BE49-F238E27FC236}">
                  <a16:creationId xmlns:a16="http://schemas.microsoft.com/office/drawing/2014/main" id="{267EA6B0-1CDE-E89C-7E6C-61500379F5F1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819664" y="2421924"/>
              <a:ext cx="2760585" cy="3228103"/>
            </a:xfrm>
            <a:prstGeom prst="rect">
              <a:avLst/>
            </a:prstGeom>
          </p:spPr>
        </p:pic>
        <p:sp>
          <p:nvSpPr>
            <p:cNvPr id="8" name="Textfeld 7">
              <a:extLst>
                <a:ext uri="{FF2B5EF4-FFF2-40B4-BE49-F238E27FC236}">
                  <a16:creationId xmlns:a16="http://schemas.microsoft.com/office/drawing/2014/main" id="{0A408E56-696D-8091-9F9E-64691937B2FD}"/>
                </a:ext>
              </a:extLst>
            </p:cNvPr>
            <p:cNvSpPr txBox="1"/>
            <p:nvPr/>
          </p:nvSpPr>
          <p:spPr>
            <a:xfrm>
              <a:off x="819664" y="1207973"/>
              <a:ext cx="6110416" cy="92333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de-DE" sz="5400" b="1" dirty="0">
                  <a:effectLst/>
                </a:rPr>
                <a:t>Spanisch</a:t>
              </a:r>
              <a:endParaRPr lang="de-DE" sz="5400" dirty="0">
                <a:effectLst/>
              </a:endParaRPr>
            </a:p>
          </p:txBody>
        </p:sp>
        <p:sp>
          <p:nvSpPr>
            <p:cNvPr id="9" name="Textfeld 8">
              <a:extLst>
                <a:ext uri="{FF2B5EF4-FFF2-40B4-BE49-F238E27FC236}">
                  <a16:creationId xmlns:a16="http://schemas.microsoft.com/office/drawing/2014/main" id="{41B5427B-F2E9-E543-7EDC-BDB00C2D7778}"/>
                </a:ext>
              </a:extLst>
            </p:cNvPr>
            <p:cNvSpPr txBox="1"/>
            <p:nvPr/>
          </p:nvSpPr>
          <p:spPr>
            <a:xfrm>
              <a:off x="4575088" y="1837149"/>
              <a:ext cx="6110416" cy="58477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de-DE" sz="3200" b="1" dirty="0"/>
                <a:t>Klasse 8 &amp; 9</a:t>
              </a:r>
            </a:p>
          </p:txBody>
        </p:sp>
        <p:sp>
          <p:nvSpPr>
            <p:cNvPr id="10" name="Textfeld 9">
              <a:extLst>
                <a:ext uri="{FF2B5EF4-FFF2-40B4-BE49-F238E27FC236}">
                  <a16:creationId xmlns:a16="http://schemas.microsoft.com/office/drawing/2014/main" id="{9AC23D77-24E9-AF20-72A9-34BC4D68095F}"/>
                </a:ext>
              </a:extLst>
            </p:cNvPr>
            <p:cNvSpPr txBox="1"/>
            <p:nvPr/>
          </p:nvSpPr>
          <p:spPr>
            <a:xfrm>
              <a:off x="4575088" y="2392853"/>
              <a:ext cx="6110416" cy="325717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457200" indent="-457200">
                <a:lnSpc>
                  <a:spcPct val="150000"/>
                </a:lnSpc>
                <a:buFont typeface="Arial" panose="020B0604020202020204" pitchFamily="34" charset="0"/>
                <a:buChar char="•"/>
              </a:pPr>
              <a:r>
                <a:rPr lang="de-DE" sz="2800" dirty="0"/>
                <a:t>4 Wochenstunden</a:t>
              </a:r>
            </a:p>
            <a:p>
              <a:pPr marL="457200" indent="-457200">
                <a:lnSpc>
                  <a:spcPct val="150000"/>
                </a:lnSpc>
                <a:buFont typeface="Arial" panose="020B0604020202020204" pitchFamily="34" charset="0"/>
                <a:buChar char="•"/>
              </a:pPr>
              <a:r>
                <a:rPr lang="de-DE" sz="2800" dirty="0"/>
                <a:t>Anfängerunterricht mit Lehrwerk</a:t>
              </a:r>
            </a:p>
            <a:p>
              <a:pPr marL="457200" indent="-457200">
                <a:lnSpc>
                  <a:spcPct val="150000"/>
                </a:lnSpc>
                <a:buFont typeface="Arial" panose="020B0604020202020204" pitchFamily="34" charset="0"/>
                <a:buChar char="•"/>
              </a:pPr>
              <a:r>
                <a:rPr lang="de-DE" sz="2800" dirty="0"/>
                <a:t>schnelle Progression</a:t>
              </a:r>
            </a:p>
            <a:p>
              <a:pPr marL="457200" indent="-457200">
                <a:lnSpc>
                  <a:spcPct val="150000"/>
                </a:lnSpc>
                <a:buFont typeface="Arial" panose="020B0604020202020204" pitchFamily="34" charset="0"/>
                <a:buChar char="•"/>
              </a:pPr>
              <a:r>
                <a:rPr lang="de-DE" sz="2800" dirty="0"/>
                <a:t>nach 2 Jahren: Sprachniveau A2+</a:t>
              </a:r>
            </a:p>
            <a:p>
              <a:pPr marL="457200" indent="-457200">
                <a:lnSpc>
                  <a:spcPct val="150000"/>
                </a:lnSpc>
                <a:buFont typeface="Arial" panose="020B0604020202020204" pitchFamily="34" charset="0"/>
                <a:buChar char="•"/>
              </a:pPr>
              <a:r>
                <a:rPr lang="de-DE" sz="2800" dirty="0"/>
                <a:t>Fortsetzung in der Oberstufe möglich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9561734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pieren 1">
            <a:extLst>
              <a:ext uri="{FF2B5EF4-FFF2-40B4-BE49-F238E27FC236}">
                <a16:creationId xmlns:a16="http://schemas.microsoft.com/office/drawing/2014/main" id="{E820C641-6E41-2FFD-9BF8-5B553C854DA5}"/>
              </a:ext>
            </a:extLst>
          </p:cNvPr>
          <p:cNvGrpSpPr/>
          <p:nvPr/>
        </p:nvGrpSpPr>
        <p:grpSpPr>
          <a:xfrm>
            <a:off x="377252" y="1093883"/>
            <a:ext cx="11240127" cy="4670234"/>
            <a:chOff x="377252" y="1093883"/>
            <a:chExt cx="11240127" cy="4670234"/>
          </a:xfrm>
        </p:grpSpPr>
        <p:sp>
          <p:nvSpPr>
            <p:cNvPr id="3" name="Textfeld 2">
              <a:extLst>
                <a:ext uri="{FF2B5EF4-FFF2-40B4-BE49-F238E27FC236}">
                  <a16:creationId xmlns:a16="http://schemas.microsoft.com/office/drawing/2014/main" id="{A647EF80-AD7D-AB90-770A-FE75D21F4907}"/>
                </a:ext>
              </a:extLst>
            </p:cNvPr>
            <p:cNvSpPr txBox="1"/>
            <p:nvPr/>
          </p:nvSpPr>
          <p:spPr>
            <a:xfrm>
              <a:off x="1219517" y="1093883"/>
              <a:ext cx="9752965" cy="92333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de-DE" sz="5400" dirty="0">
                  <a:effectLst/>
                </a:rPr>
                <a:t>Angewandte Naturwissenschaften </a:t>
              </a:r>
            </a:p>
          </p:txBody>
        </p:sp>
        <p:pic>
          <p:nvPicPr>
            <p:cNvPr id="4" name="Grafik 3">
              <a:extLst>
                <a:ext uri="{FF2B5EF4-FFF2-40B4-BE49-F238E27FC236}">
                  <a16:creationId xmlns:a16="http://schemas.microsoft.com/office/drawing/2014/main" id="{45D35375-B135-B7F5-37E1-BAFBFC649CF2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377252" y="2346359"/>
              <a:ext cx="2573572" cy="3417758"/>
            </a:xfrm>
            <a:prstGeom prst="rect">
              <a:avLst/>
            </a:prstGeom>
          </p:spPr>
        </p:pic>
        <p:sp>
          <p:nvSpPr>
            <p:cNvPr id="5" name="Textfeld 4">
              <a:extLst>
                <a:ext uri="{FF2B5EF4-FFF2-40B4-BE49-F238E27FC236}">
                  <a16:creationId xmlns:a16="http://schemas.microsoft.com/office/drawing/2014/main" id="{F3EAEDD3-3D6B-9FB0-AC77-5303FEA0F7ED}"/>
                </a:ext>
              </a:extLst>
            </p:cNvPr>
            <p:cNvSpPr txBox="1"/>
            <p:nvPr/>
          </p:nvSpPr>
          <p:spPr>
            <a:xfrm>
              <a:off x="3335312" y="2442360"/>
              <a:ext cx="1817557" cy="58477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de-DE" sz="3200" b="1" dirty="0"/>
                <a:t>Klasse 8 </a:t>
              </a:r>
            </a:p>
          </p:txBody>
        </p:sp>
        <p:sp>
          <p:nvSpPr>
            <p:cNvPr id="6" name="Textfeld 5">
              <a:extLst>
                <a:ext uri="{FF2B5EF4-FFF2-40B4-BE49-F238E27FC236}">
                  <a16:creationId xmlns:a16="http://schemas.microsoft.com/office/drawing/2014/main" id="{DC938E30-3BD8-6911-FD6E-B9A4FC7BC541}"/>
                </a:ext>
              </a:extLst>
            </p:cNvPr>
            <p:cNvSpPr txBox="1"/>
            <p:nvPr/>
          </p:nvSpPr>
          <p:spPr>
            <a:xfrm>
              <a:off x="3309079" y="3024906"/>
              <a:ext cx="3974893" cy="181588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457200" indent="-457200">
                <a:buFont typeface="Arial" panose="020B0604020202020204" pitchFamily="34" charset="0"/>
                <a:buChar char="•"/>
              </a:pPr>
              <a:r>
                <a:rPr lang="de-DE" sz="2800" dirty="0"/>
                <a:t>NW-Bio / Eden </a:t>
              </a:r>
              <a:r>
                <a:rPr lang="de-DE" sz="2800" dirty="0" err="1"/>
                <a:t>for</a:t>
              </a:r>
              <a:r>
                <a:rPr lang="de-DE" sz="2800" dirty="0"/>
                <a:t> Kids</a:t>
              </a:r>
            </a:p>
            <a:p>
              <a:pPr marL="457200" indent="-457200">
                <a:buFont typeface="Arial" panose="020B0604020202020204" pitchFamily="34" charset="0"/>
                <a:buChar char="•"/>
              </a:pPr>
              <a:r>
                <a:rPr lang="de-DE" sz="2800" dirty="0"/>
                <a:t>NW-</a:t>
              </a:r>
              <a:r>
                <a:rPr lang="de-DE" sz="2800" dirty="0" err="1"/>
                <a:t>Phy</a:t>
              </a:r>
              <a:r>
                <a:rPr lang="de-DE" sz="2800" dirty="0"/>
                <a:t> / DLR</a:t>
              </a:r>
            </a:p>
            <a:p>
              <a:pPr marL="457200" indent="-457200">
                <a:buFont typeface="Arial" panose="020B0604020202020204" pitchFamily="34" charset="0"/>
                <a:buChar char="•"/>
              </a:pPr>
              <a:r>
                <a:rPr lang="de-DE" sz="2800" dirty="0"/>
                <a:t>3 Wochenstunden</a:t>
              </a:r>
            </a:p>
            <a:p>
              <a:pPr marL="457200" indent="-457200">
                <a:buFont typeface="Arial" panose="020B0604020202020204" pitchFamily="34" charset="0"/>
                <a:buChar char="•"/>
              </a:pPr>
              <a:r>
                <a:rPr lang="de-DE" sz="2800" dirty="0"/>
                <a:t>Wechsel im Halbjahr</a:t>
              </a:r>
            </a:p>
          </p:txBody>
        </p:sp>
        <p:sp>
          <p:nvSpPr>
            <p:cNvPr id="7" name="Textfeld 6">
              <a:extLst>
                <a:ext uri="{FF2B5EF4-FFF2-40B4-BE49-F238E27FC236}">
                  <a16:creationId xmlns:a16="http://schemas.microsoft.com/office/drawing/2014/main" id="{B67BD499-09C3-05C7-0F68-749215E95E00}"/>
                </a:ext>
              </a:extLst>
            </p:cNvPr>
            <p:cNvSpPr txBox="1"/>
            <p:nvPr/>
          </p:nvSpPr>
          <p:spPr>
            <a:xfrm>
              <a:off x="8110929" y="2442361"/>
              <a:ext cx="2535212" cy="58477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de-DE" sz="3200" b="1" dirty="0"/>
                <a:t>Klasse 9</a:t>
              </a:r>
            </a:p>
          </p:txBody>
        </p:sp>
        <p:sp>
          <p:nvSpPr>
            <p:cNvPr id="8" name="Textfeld 7">
              <a:extLst>
                <a:ext uri="{FF2B5EF4-FFF2-40B4-BE49-F238E27FC236}">
                  <a16:creationId xmlns:a16="http://schemas.microsoft.com/office/drawing/2014/main" id="{77F9A697-26AC-DB54-D578-4D34F41CF03C}"/>
                </a:ext>
              </a:extLst>
            </p:cNvPr>
            <p:cNvSpPr txBox="1"/>
            <p:nvPr/>
          </p:nvSpPr>
          <p:spPr>
            <a:xfrm>
              <a:off x="8110929" y="3027136"/>
              <a:ext cx="3506450" cy="181588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de-DE" sz="2800" dirty="0"/>
                <a:t>NW-</a:t>
              </a:r>
              <a:r>
                <a:rPr lang="de-DE" sz="2800" dirty="0" err="1"/>
                <a:t>Che</a:t>
              </a:r>
              <a:r>
                <a:rPr lang="de-DE" sz="2800" dirty="0"/>
                <a:t> / DICH 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de-DE" sz="2800" dirty="0"/>
                <a:t>Informatik 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de-DE" sz="2800" dirty="0"/>
                <a:t>3 Wochenstunden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de-DE" sz="2800" dirty="0"/>
                <a:t>Wechsel im Halbjahr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3388188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Gruppieren 19">
            <a:extLst>
              <a:ext uri="{FF2B5EF4-FFF2-40B4-BE49-F238E27FC236}">
                <a16:creationId xmlns:a16="http://schemas.microsoft.com/office/drawing/2014/main" id="{5F5948DB-38AE-B1F1-8E25-0BD73CE042AD}"/>
              </a:ext>
            </a:extLst>
          </p:cNvPr>
          <p:cNvGrpSpPr/>
          <p:nvPr/>
        </p:nvGrpSpPr>
        <p:grpSpPr>
          <a:xfrm>
            <a:off x="310477" y="1132720"/>
            <a:ext cx="11042520" cy="4776652"/>
            <a:chOff x="310477" y="1132720"/>
            <a:chExt cx="11042520" cy="4776652"/>
          </a:xfrm>
        </p:grpSpPr>
        <p:pic>
          <p:nvPicPr>
            <p:cNvPr id="21" name="Grafik 20">
              <a:extLst>
                <a:ext uri="{FF2B5EF4-FFF2-40B4-BE49-F238E27FC236}">
                  <a16:creationId xmlns:a16="http://schemas.microsoft.com/office/drawing/2014/main" id="{EC6FA0CA-EE50-6D3B-946D-1A66772BD4E3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310477" y="1193113"/>
              <a:ext cx="2850235" cy="3659188"/>
            </a:xfrm>
            <a:prstGeom prst="rect">
              <a:avLst/>
            </a:prstGeom>
          </p:spPr>
        </p:pic>
        <p:sp>
          <p:nvSpPr>
            <p:cNvPr id="22" name="Textfeld 21">
              <a:extLst>
                <a:ext uri="{FF2B5EF4-FFF2-40B4-BE49-F238E27FC236}">
                  <a16:creationId xmlns:a16="http://schemas.microsoft.com/office/drawing/2014/main" id="{476F8DB8-B657-B3CE-C8D4-0C1D8AFF5586}"/>
                </a:ext>
              </a:extLst>
            </p:cNvPr>
            <p:cNvSpPr txBox="1"/>
            <p:nvPr/>
          </p:nvSpPr>
          <p:spPr>
            <a:xfrm>
              <a:off x="1735594" y="1132720"/>
              <a:ext cx="9276835" cy="92333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de-DE" sz="5400" b="1" dirty="0">
                  <a:effectLst/>
                </a:rPr>
                <a:t>Wirtschaft &amp; Business English</a:t>
              </a:r>
              <a:endParaRPr lang="de-DE" sz="5400" dirty="0">
                <a:effectLst/>
              </a:endParaRPr>
            </a:p>
          </p:txBody>
        </p:sp>
        <p:sp>
          <p:nvSpPr>
            <p:cNvPr id="23" name="Textfeld 22">
              <a:extLst>
                <a:ext uri="{FF2B5EF4-FFF2-40B4-BE49-F238E27FC236}">
                  <a16:creationId xmlns:a16="http://schemas.microsoft.com/office/drawing/2014/main" id="{21B306C1-8562-DBC7-9297-CA39911ED57F}"/>
                </a:ext>
              </a:extLst>
            </p:cNvPr>
            <p:cNvSpPr txBox="1"/>
            <p:nvPr/>
          </p:nvSpPr>
          <p:spPr>
            <a:xfrm>
              <a:off x="3894212" y="2028957"/>
              <a:ext cx="6107906" cy="58477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de-DE" sz="3200" b="1" dirty="0">
                  <a:effectLst/>
                </a:rPr>
                <a:t>Klasse 8 &amp; 9 </a:t>
              </a:r>
            </a:p>
          </p:txBody>
        </p:sp>
        <p:sp>
          <p:nvSpPr>
            <p:cNvPr id="24" name="Textfeld 23">
              <a:extLst>
                <a:ext uri="{FF2B5EF4-FFF2-40B4-BE49-F238E27FC236}">
                  <a16:creationId xmlns:a16="http://schemas.microsoft.com/office/drawing/2014/main" id="{B68B53E3-6451-0B31-D7EE-95D12327CBC9}"/>
                </a:ext>
              </a:extLst>
            </p:cNvPr>
            <p:cNvSpPr txBox="1"/>
            <p:nvPr/>
          </p:nvSpPr>
          <p:spPr>
            <a:xfrm>
              <a:off x="3927384" y="2601332"/>
              <a:ext cx="6107906" cy="1338828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de-DE" sz="2700" dirty="0">
                  <a:effectLst/>
                </a:rPr>
                <a:t>3 Wochenstunden Wirtschaft (ein </a:t>
              </a:r>
              <a:r>
                <a:rPr lang="de-DE" sz="2700" dirty="0" err="1">
                  <a:effectLst/>
                </a:rPr>
                <a:t>Hj</a:t>
              </a:r>
              <a:r>
                <a:rPr lang="de-DE" sz="2700" dirty="0">
                  <a:effectLst/>
                </a:rPr>
                <a:t>.) bzw. Business Englisch (ein </a:t>
              </a:r>
              <a:r>
                <a:rPr lang="de-DE" sz="2700" dirty="0" err="1">
                  <a:effectLst/>
                </a:rPr>
                <a:t>Hj</a:t>
              </a:r>
              <a:r>
                <a:rPr lang="de-DE" sz="2700" dirty="0">
                  <a:effectLst/>
                </a:rPr>
                <a:t>.)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de-DE" sz="2700" dirty="0">
                  <a:effectLst/>
                </a:rPr>
                <a:t>Wechsel </a:t>
              </a:r>
              <a:r>
                <a:rPr lang="de-DE" sz="2700" dirty="0">
                  <a:solidFill>
                    <a:srgbClr val="000000"/>
                  </a:solidFill>
                </a:rPr>
                <a:t>zum</a:t>
              </a:r>
              <a:r>
                <a:rPr lang="de-DE" sz="2700" dirty="0">
                  <a:solidFill>
                    <a:srgbClr val="000000"/>
                  </a:solidFill>
                  <a:effectLst/>
                </a:rPr>
                <a:t> Halbjahr</a:t>
              </a:r>
            </a:p>
          </p:txBody>
        </p:sp>
        <p:sp>
          <p:nvSpPr>
            <p:cNvPr id="25" name="Textfeld 24">
              <a:extLst>
                <a:ext uri="{FF2B5EF4-FFF2-40B4-BE49-F238E27FC236}">
                  <a16:creationId xmlns:a16="http://schemas.microsoft.com/office/drawing/2014/main" id="{EDD6A1D9-868B-3D90-5FEB-E8950799CBD9}"/>
                </a:ext>
              </a:extLst>
            </p:cNvPr>
            <p:cNvSpPr txBox="1"/>
            <p:nvPr/>
          </p:nvSpPr>
          <p:spPr>
            <a:xfrm>
              <a:off x="839004" y="4109372"/>
              <a:ext cx="4078985" cy="1800000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</p:spPr>
          <p:txBody>
            <a:bodyPr wrap="squar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de-DE" b="1" dirty="0"/>
                <a:t>WIRTSCHAFT</a:t>
              </a:r>
            </a:p>
            <a:p>
              <a:pPr marL="285750" indent="-285750">
                <a:spcBef>
                  <a:spcPts val="600"/>
                </a:spcBef>
                <a:buFont typeface="Arial" panose="020B0604020202020204" pitchFamily="34" charset="0"/>
                <a:buChar char="•"/>
              </a:pPr>
              <a:r>
                <a:rPr lang="de-DE" dirty="0"/>
                <a:t>Verbraucher im Wirtschaftsgeschehen</a:t>
              </a:r>
            </a:p>
            <a:p>
              <a:pPr marL="285750" indent="-285750">
                <a:spcBef>
                  <a:spcPts val="600"/>
                </a:spcBef>
                <a:buFont typeface="Arial" panose="020B0604020202020204" pitchFamily="34" charset="0"/>
                <a:buChar char="•"/>
              </a:pPr>
              <a:r>
                <a:rPr lang="de-DE" dirty="0"/>
                <a:t>Wirtschaftsprozesse</a:t>
              </a:r>
            </a:p>
            <a:p>
              <a:pPr marL="285750" indent="-285750">
                <a:spcBef>
                  <a:spcPts val="600"/>
                </a:spcBef>
                <a:buFont typeface="Arial" panose="020B0604020202020204" pitchFamily="34" charset="0"/>
                <a:buChar char="•"/>
              </a:pPr>
              <a:r>
                <a:rPr lang="de-DE" dirty="0"/>
                <a:t>Handel - National und International</a:t>
              </a:r>
            </a:p>
          </p:txBody>
        </p:sp>
        <p:sp>
          <p:nvSpPr>
            <p:cNvPr id="26" name="Textfeld 25">
              <a:extLst>
                <a:ext uri="{FF2B5EF4-FFF2-40B4-BE49-F238E27FC236}">
                  <a16:creationId xmlns:a16="http://schemas.microsoft.com/office/drawing/2014/main" id="{5C58AEAD-2C10-DD78-3666-E90A8B0D414F}"/>
                </a:ext>
              </a:extLst>
            </p:cNvPr>
            <p:cNvSpPr txBox="1"/>
            <p:nvPr/>
          </p:nvSpPr>
          <p:spPr>
            <a:xfrm>
              <a:off x="7274012" y="4109372"/>
              <a:ext cx="4078985" cy="180000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</p:spPr>
          <p:txBody>
            <a:bodyPr wrap="square">
              <a:spAutoFit/>
            </a:bodyPr>
            <a:lstStyle/>
            <a:p>
              <a:r>
                <a:rPr lang="de-DE" b="1" dirty="0"/>
                <a:t>BUSINESS ENGLISH</a:t>
              </a:r>
            </a:p>
            <a:p>
              <a:pPr marL="285750" indent="-285750">
                <a:spcBef>
                  <a:spcPts val="600"/>
                </a:spcBef>
                <a:buFont typeface="Arial" panose="020B0604020202020204" pitchFamily="34" charset="0"/>
                <a:buChar char="•"/>
              </a:pPr>
              <a:r>
                <a:rPr lang="de-DE" dirty="0"/>
                <a:t>Advertising &amp; Marketing</a:t>
              </a:r>
            </a:p>
            <a:p>
              <a:pPr marL="285750" indent="-285750">
                <a:spcBef>
                  <a:spcPts val="600"/>
                </a:spcBef>
                <a:buFont typeface="Arial" panose="020B0604020202020204" pitchFamily="34" charset="0"/>
                <a:buChar char="•"/>
              </a:pPr>
              <a:r>
                <a:rPr lang="de-DE" dirty="0" err="1"/>
                <a:t>Negotiations</a:t>
              </a:r>
              <a:endParaRPr lang="de-DE" dirty="0"/>
            </a:p>
            <a:p>
              <a:pPr marL="285750" indent="-285750">
                <a:spcBef>
                  <a:spcPts val="600"/>
                </a:spcBef>
                <a:buFont typeface="Arial" panose="020B0604020202020204" pitchFamily="34" charset="0"/>
                <a:buChar char="•"/>
              </a:pPr>
              <a:r>
                <a:rPr lang="de-DE" dirty="0"/>
                <a:t>Consumer &amp; </a:t>
              </a:r>
              <a:r>
                <a:rPr lang="de-DE" dirty="0" err="1"/>
                <a:t>Markets</a:t>
              </a:r>
              <a:endParaRPr lang="de-DE" dirty="0"/>
            </a:p>
            <a:p>
              <a:pPr marL="285750" indent="-285750">
                <a:spcBef>
                  <a:spcPts val="600"/>
                </a:spcBef>
                <a:buFont typeface="Arial" panose="020B0604020202020204" pitchFamily="34" charset="0"/>
                <a:buChar char="•"/>
              </a:pPr>
              <a:r>
                <a:rPr lang="de-DE" dirty="0"/>
                <a:t>Business Communications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71786608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uppieren 8">
            <a:extLst>
              <a:ext uri="{FF2B5EF4-FFF2-40B4-BE49-F238E27FC236}">
                <a16:creationId xmlns:a16="http://schemas.microsoft.com/office/drawing/2014/main" id="{3AA86A32-A960-DA49-16AD-D4570BCD363C}"/>
              </a:ext>
            </a:extLst>
          </p:cNvPr>
          <p:cNvGrpSpPr/>
          <p:nvPr/>
        </p:nvGrpSpPr>
        <p:grpSpPr>
          <a:xfrm>
            <a:off x="685493" y="1089098"/>
            <a:ext cx="10821014" cy="4679804"/>
            <a:chOff x="685493" y="1089098"/>
            <a:chExt cx="10821014" cy="4679804"/>
          </a:xfrm>
        </p:grpSpPr>
        <p:sp>
          <p:nvSpPr>
            <p:cNvPr id="10" name="Textfeld 9">
              <a:extLst>
                <a:ext uri="{FF2B5EF4-FFF2-40B4-BE49-F238E27FC236}">
                  <a16:creationId xmlns:a16="http://schemas.microsoft.com/office/drawing/2014/main" id="{1F1F0450-7728-2F51-D73C-DFDC151B7494}"/>
                </a:ext>
              </a:extLst>
            </p:cNvPr>
            <p:cNvSpPr txBox="1"/>
            <p:nvPr/>
          </p:nvSpPr>
          <p:spPr>
            <a:xfrm>
              <a:off x="1210455" y="1089098"/>
              <a:ext cx="2746947" cy="92333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de-DE" sz="5400" b="1" dirty="0"/>
                <a:t>Musik</a:t>
              </a:r>
            </a:p>
          </p:txBody>
        </p:sp>
        <p:sp>
          <p:nvSpPr>
            <p:cNvPr id="11" name="Textfeld 10">
              <a:extLst>
                <a:ext uri="{FF2B5EF4-FFF2-40B4-BE49-F238E27FC236}">
                  <a16:creationId xmlns:a16="http://schemas.microsoft.com/office/drawing/2014/main" id="{DC82F477-C5B7-C9EA-B7FD-6009D9D92B95}"/>
                </a:ext>
              </a:extLst>
            </p:cNvPr>
            <p:cNvSpPr txBox="1"/>
            <p:nvPr/>
          </p:nvSpPr>
          <p:spPr>
            <a:xfrm>
              <a:off x="4598233" y="2182505"/>
              <a:ext cx="2671997" cy="58477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de-DE" sz="3200" b="1" dirty="0"/>
                <a:t>Klasse 8 &amp; 9</a:t>
              </a:r>
            </a:p>
          </p:txBody>
        </p:sp>
        <p:sp>
          <p:nvSpPr>
            <p:cNvPr id="12" name="Textfeld 11">
              <a:extLst>
                <a:ext uri="{FF2B5EF4-FFF2-40B4-BE49-F238E27FC236}">
                  <a16:creationId xmlns:a16="http://schemas.microsoft.com/office/drawing/2014/main" id="{CF136ED5-8FAF-03BC-EE3C-EB2795625411}"/>
                </a:ext>
              </a:extLst>
            </p:cNvPr>
            <p:cNvSpPr txBox="1"/>
            <p:nvPr/>
          </p:nvSpPr>
          <p:spPr>
            <a:xfrm>
              <a:off x="4598233" y="2783469"/>
              <a:ext cx="6908274" cy="2985433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457200" indent="-457200">
                <a:spcBef>
                  <a:spcPts val="600"/>
                </a:spcBef>
                <a:buFont typeface="Arial" panose="020B0604020202020204" pitchFamily="34" charset="0"/>
                <a:buChar char="•"/>
              </a:pPr>
              <a:r>
                <a:rPr lang="de-DE" sz="2800" dirty="0"/>
                <a:t>3 Wochenstunden</a:t>
              </a:r>
            </a:p>
            <a:p>
              <a:pPr marL="457200" indent="-457200">
                <a:spcBef>
                  <a:spcPts val="600"/>
                </a:spcBef>
                <a:buFont typeface="Arial" panose="020B0604020202020204" pitchFamily="34" charset="0"/>
                <a:buChar char="•"/>
              </a:pPr>
              <a:r>
                <a:rPr lang="de-DE" sz="2800" dirty="0"/>
                <a:t>Mitwirkung in einem der musikalischen Ensembles am ÖG (Orchester, Band)</a:t>
              </a:r>
            </a:p>
            <a:p>
              <a:pPr marL="457200" indent="-457200">
                <a:spcBef>
                  <a:spcPts val="600"/>
                </a:spcBef>
                <a:buFont typeface="Arial" panose="020B0604020202020204" pitchFamily="34" charset="0"/>
                <a:buChar char="•"/>
              </a:pPr>
              <a:r>
                <a:rPr lang="de-DE" sz="2800" dirty="0"/>
                <a:t>regelmäßige Auftritte und Konzerte</a:t>
              </a:r>
            </a:p>
            <a:p>
              <a:pPr marL="457200" indent="-457200">
                <a:spcBef>
                  <a:spcPts val="600"/>
                </a:spcBef>
                <a:buFont typeface="Arial" panose="020B0604020202020204" pitchFamily="34" charset="0"/>
                <a:buChar char="•"/>
              </a:pPr>
              <a:r>
                <a:rPr lang="de-DE" sz="2800" dirty="0"/>
                <a:t>Instrumentalunterricht (privat)</a:t>
              </a:r>
            </a:p>
            <a:p>
              <a:pPr marL="457200" indent="-457200">
                <a:spcBef>
                  <a:spcPts val="600"/>
                </a:spcBef>
                <a:buFont typeface="Arial" panose="020B0604020202020204" pitchFamily="34" charset="0"/>
                <a:buChar char="•"/>
              </a:pPr>
              <a:r>
                <a:rPr lang="de-DE" sz="2800" dirty="0"/>
                <a:t>regelmäßiges Üben (privat)</a:t>
              </a:r>
            </a:p>
          </p:txBody>
        </p:sp>
        <p:pic>
          <p:nvPicPr>
            <p:cNvPr id="13" name="Grafik 12">
              <a:extLst>
                <a:ext uri="{FF2B5EF4-FFF2-40B4-BE49-F238E27FC236}">
                  <a16:creationId xmlns:a16="http://schemas.microsoft.com/office/drawing/2014/main" id="{B14D932B-BBC5-AE74-FDBF-9877DA7706E9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685493" y="2239668"/>
              <a:ext cx="2953369" cy="352923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07778548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feld 3">
            <a:extLst>
              <a:ext uri="{FF2B5EF4-FFF2-40B4-BE49-F238E27FC236}">
                <a16:creationId xmlns:a16="http://schemas.microsoft.com/office/drawing/2014/main" id="{DF225930-75E5-B172-A496-58E4097A589C}"/>
              </a:ext>
            </a:extLst>
          </p:cNvPr>
          <p:cNvSpPr txBox="1"/>
          <p:nvPr/>
        </p:nvSpPr>
        <p:spPr>
          <a:xfrm>
            <a:off x="2676833" y="1140776"/>
            <a:ext cx="6073876" cy="932688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4600" b="1" kern="1200" dirty="0">
                <a:solidFill>
                  <a:schemeClr val="tx1"/>
                </a:solidFill>
                <a:ea typeface="+mj-ea"/>
                <a:cs typeface="+mj-cs"/>
              </a:rPr>
              <a:t> </a:t>
            </a:r>
            <a:r>
              <a:rPr lang="en-US" sz="5400" b="1" kern="1200" dirty="0" err="1">
                <a:solidFill>
                  <a:schemeClr val="tx1"/>
                </a:solidFill>
                <a:ea typeface="+mj-ea"/>
                <a:cs typeface="+mj-cs"/>
              </a:rPr>
              <a:t>Stundenverteilung</a:t>
            </a:r>
            <a:endParaRPr lang="en-US" sz="5400" b="1" kern="1200" dirty="0">
              <a:solidFill>
                <a:schemeClr val="tx1"/>
              </a:solidFill>
              <a:ea typeface="+mj-ea"/>
              <a:cs typeface="+mj-cs"/>
            </a:endParaRPr>
          </a:p>
        </p:txBody>
      </p:sp>
      <p:graphicFrame>
        <p:nvGraphicFramePr>
          <p:cNvPr id="5" name="Tabelle 4">
            <a:extLst>
              <a:ext uri="{FF2B5EF4-FFF2-40B4-BE49-F238E27FC236}">
                <a16:creationId xmlns:a16="http://schemas.microsoft.com/office/drawing/2014/main" id="{33B44BA3-4DD9-4343-BC80-08BA3D62C2F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01041170"/>
              </p:ext>
            </p:extLst>
          </p:nvPr>
        </p:nvGraphicFramePr>
        <p:xfrm>
          <a:off x="759542" y="2186822"/>
          <a:ext cx="10515600" cy="3744000"/>
        </p:xfrm>
        <a:graphic>
          <a:graphicData uri="http://schemas.openxmlformats.org/drawingml/2006/table">
            <a:tbl>
              <a:tblPr firstRow="1" bandRow="1"/>
              <a:tblGrid>
                <a:gridCol w="2223576">
                  <a:extLst>
                    <a:ext uri="{9D8B030D-6E8A-4147-A177-3AD203B41FA5}">
                      <a16:colId xmlns:a16="http://schemas.microsoft.com/office/drawing/2014/main" val="343511863"/>
                    </a:ext>
                  </a:extLst>
                </a:gridCol>
                <a:gridCol w="2073006">
                  <a:extLst>
                    <a:ext uri="{9D8B030D-6E8A-4147-A177-3AD203B41FA5}">
                      <a16:colId xmlns:a16="http://schemas.microsoft.com/office/drawing/2014/main" val="4067778471"/>
                    </a:ext>
                  </a:extLst>
                </a:gridCol>
                <a:gridCol w="2073006">
                  <a:extLst>
                    <a:ext uri="{9D8B030D-6E8A-4147-A177-3AD203B41FA5}">
                      <a16:colId xmlns:a16="http://schemas.microsoft.com/office/drawing/2014/main" val="1658631237"/>
                    </a:ext>
                  </a:extLst>
                </a:gridCol>
                <a:gridCol w="2073006">
                  <a:extLst>
                    <a:ext uri="{9D8B030D-6E8A-4147-A177-3AD203B41FA5}">
                      <a16:colId xmlns:a16="http://schemas.microsoft.com/office/drawing/2014/main" val="337808345"/>
                    </a:ext>
                  </a:extLst>
                </a:gridCol>
                <a:gridCol w="2073006">
                  <a:extLst>
                    <a:ext uri="{9D8B030D-6E8A-4147-A177-3AD203B41FA5}">
                      <a16:colId xmlns:a16="http://schemas.microsoft.com/office/drawing/2014/main" val="1422512329"/>
                    </a:ext>
                  </a:extLst>
                </a:gridCol>
              </a:tblGrid>
              <a:tr h="411210">
                <a:tc>
                  <a:txBody>
                    <a:bodyPr/>
                    <a:lstStyle/>
                    <a:p>
                      <a:pPr algn="l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de-DE" sz="18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7474" marR="37474" marT="37474" marB="37474" anchor="ctr">
                    <a:lnL w="19050" cap="flat" cmpd="sng" algn="ctr">
                      <a:solidFill>
                        <a:srgbClr val="4246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4246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4246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4246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l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de-DE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Helvetica" panose="020B0604020202020204" pitchFamily="34" charset="0"/>
                        </a:rPr>
                        <a:t>Klasse 8</a:t>
                      </a:r>
                      <a:endParaRPr lang="de-DE" sz="18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9937" marR="89937" marT="44968" marB="44968">
                    <a:lnL w="9525" cap="flat" cmpd="sng" algn="ctr">
                      <a:solidFill>
                        <a:srgbClr val="4246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4246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4246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4246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l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de-DE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Helvetica" panose="020B0604020202020204" pitchFamily="34" charset="0"/>
                        </a:rPr>
                        <a:t>Klasse 9</a:t>
                      </a:r>
                      <a:endParaRPr lang="de-DE" sz="18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9937" marR="89937" marT="44968" marB="44968">
                    <a:lnL w="9525" cap="flat" cmpd="sng" algn="ctr">
                      <a:solidFill>
                        <a:srgbClr val="4246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4246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4246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4246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29292717"/>
                  </a:ext>
                </a:extLst>
              </a:tr>
              <a:tr h="320252">
                <a:tc>
                  <a:txBody>
                    <a:bodyPr/>
                    <a:lstStyle/>
                    <a:p>
                      <a:pPr algn="l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de-DE" sz="18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7452" marR="67452" marT="9368" marB="0">
                    <a:lnL w="19050" cap="flat" cmpd="sng" algn="ctr">
                      <a:solidFill>
                        <a:srgbClr val="4246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4246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4246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4246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de-DE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Helvetica" panose="020B0604020202020204" pitchFamily="34" charset="0"/>
                        </a:rPr>
                        <a:t>1.</a:t>
                      </a:r>
                      <a:r>
                        <a:rPr lang="de-DE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    </a:t>
                      </a:r>
                      <a:r>
                        <a:rPr lang="de-DE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Helvetica" panose="020B0604020202020204" pitchFamily="34" charset="0"/>
                        </a:rPr>
                        <a:t>Halbjahr</a:t>
                      </a:r>
                      <a:endParaRPr lang="de-DE" sz="18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7452" marR="67452" marT="9368" marB="0">
                    <a:lnL w="9525" cap="flat" cmpd="sng" algn="ctr">
                      <a:solidFill>
                        <a:srgbClr val="4246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4246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4246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4246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de-DE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Helvetica" panose="020B0604020202020204" pitchFamily="34" charset="0"/>
                        </a:rPr>
                        <a:t>2.</a:t>
                      </a:r>
                      <a:r>
                        <a:rPr lang="de-DE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    </a:t>
                      </a:r>
                      <a:r>
                        <a:rPr lang="de-DE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Helvetica" panose="020B0604020202020204" pitchFamily="34" charset="0"/>
                        </a:rPr>
                        <a:t>Halbjahr</a:t>
                      </a:r>
                      <a:endParaRPr lang="de-DE" sz="18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7452" marR="67452" marT="9368" marB="0">
                    <a:lnL w="9525" cap="flat" cmpd="sng" algn="ctr">
                      <a:solidFill>
                        <a:srgbClr val="4246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4246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4246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4246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de-DE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Helvetica" panose="020B0604020202020204" pitchFamily="34" charset="0"/>
                        </a:rPr>
                        <a:t>1.</a:t>
                      </a:r>
                      <a:r>
                        <a:rPr lang="de-DE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    </a:t>
                      </a:r>
                      <a:r>
                        <a:rPr lang="de-DE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Helvetica" panose="020B0604020202020204" pitchFamily="34" charset="0"/>
                        </a:rPr>
                        <a:t>Halbjahr</a:t>
                      </a:r>
                      <a:endParaRPr lang="de-DE" sz="18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7452" marR="67452" marT="9368" marB="0">
                    <a:lnL w="9525" cap="flat" cmpd="sng" algn="ctr">
                      <a:solidFill>
                        <a:srgbClr val="4246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4246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4246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4246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de-DE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Helvetica" panose="020B0604020202020204" pitchFamily="34" charset="0"/>
                        </a:rPr>
                        <a:t>2.</a:t>
                      </a:r>
                      <a:r>
                        <a:rPr lang="de-DE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    </a:t>
                      </a:r>
                      <a:r>
                        <a:rPr lang="de-DE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Helvetica" panose="020B0604020202020204" pitchFamily="34" charset="0"/>
                        </a:rPr>
                        <a:t>Halbjahr</a:t>
                      </a:r>
                      <a:endParaRPr lang="de-DE" sz="18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7452" marR="67452" marT="9368" marB="0">
                    <a:lnL w="9525" cap="flat" cmpd="sng" algn="ctr">
                      <a:solidFill>
                        <a:srgbClr val="4246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4246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4246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4246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48201725"/>
                  </a:ext>
                </a:extLst>
              </a:tr>
              <a:tr h="411210">
                <a:tc>
                  <a:txBody>
                    <a:bodyPr/>
                    <a:lstStyle/>
                    <a:p>
                      <a:pPr algn="l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de-DE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Helvetica" panose="020B0604020202020204" pitchFamily="34" charset="0"/>
                        </a:rPr>
                        <a:t>Spanisch</a:t>
                      </a:r>
                      <a:endParaRPr lang="de-DE" sz="18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7452" marR="67452" marT="9368" marB="0">
                    <a:lnL w="19050" cap="flat" cmpd="sng" algn="ctr">
                      <a:solidFill>
                        <a:srgbClr val="4246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4246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4246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4246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6826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l" fontAlgn="t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de-DE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Helvetica" panose="020B0604020202020204" pitchFamily="34" charset="0"/>
                        </a:rPr>
                        <a:t>4 Wochenstunden</a:t>
                      </a:r>
                      <a:endParaRPr lang="de-DE" sz="18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9937" marR="89937" marT="44968" marB="44968">
                    <a:lnL w="9525" cap="flat" cmpd="sng" algn="ctr">
                      <a:solidFill>
                        <a:srgbClr val="4246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4246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4246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4246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682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l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de-DE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Helvetica" panose="020B0604020202020204" pitchFamily="34" charset="0"/>
                        </a:rPr>
                        <a:t>4 Wochenstunden</a:t>
                      </a:r>
                      <a:endParaRPr lang="de-DE" sz="18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9937" marR="89937" marT="44968" marB="44968">
                    <a:lnL w="9525" cap="flat" cmpd="sng" algn="ctr">
                      <a:solidFill>
                        <a:srgbClr val="4246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4246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4246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4246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682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65134549"/>
                  </a:ext>
                </a:extLst>
              </a:tr>
              <a:tr h="411210">
                <a:tc rowSpan="2">
                  <a:txBody>
                    <a:bodyPr/>
                    <a:lstStyle/>
                    <a:p>
                      <a:pPr algn="l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de-DE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Helvetica" panose="020B0604020202020204" pitchFamily="34" charset="0"/>
                        </a:rPr>
                        <a:t>Wirtschaft &amp; </a:t>
                      </a:r>
                      <a:endParaRPr lang="de-DE" sz="18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  <a:p>
                      <a:pPr algn="l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de-DE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Helvetica" panose="020B0604020202020204" pitchFamily="34" charset="0"/>
                        </a:rPr>
                        <a:t>Business English</a:t>
                      </a:r>
                      <a:endParaRPr lang="de-DE" sz="18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7452" marR="67452" marT="9368" marB="0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4246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B409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l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de-DE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Helvetica" panose="020B0604020202020204" pitchFamily="34" charset="0"/>
                        </a:rPr>
                        <a:t>3 Wochenstunden</a:t>
                      </a:r>
                      <a:endParaRPr lang="de-DE" sz="18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9937" marR="89937" marT="44968" marB="44968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4246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4246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B40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e-DE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l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de-DE" sz="1800" b="0" i="0" u="none" strike="noStrike">
                          <a:solidFill>
                            <a:srgbClr val="000000"/>
                          </a:solidFill>
                          <a:effectLst/>
                          <a:latin typeface="Helvetica" panose="020B0604020202020204" pitchFamily="34" charset="0"/>
                        </a:rPr>
                        <a:t>3 Wochenstunden</a:t>
                      </a:r>
                      <a:endParaRPr lang="de-DE" sz="1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9937" marR="89937" marT="44968" marB="44968">
                    <a:lnL w="9525" cap="flat" cmpd="sng" algn="ctr">
                      <a:solidFill>
                        <a:srgbClr val="4246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4246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4246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B40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18559373"/>
                  </a:ext>
                </a:extLst>
              </a:tr>
              <a:tr h="478472">
                <a:tc vMerge="1">
                  <a:txBody>
                    <a:bodyPr/>
                    <a:lstStyle/>
                    <a:p>
                      <a:pPr algn="l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de-DE" sz="18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7452" marR="67452" marT="9368" marB="0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B40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de-DE" sz="1800" b="0" i="0" u="none" strike="noStrike" dirty="0">
                          <a:effectLst/>
                          <a:latin typeface="Arial" panose="020B0604020202020204" pitchFamily="34" charset="0"/>
                        </a:rPr>
                        <a:t>Wirtschaft</a:t>
                      </a:r>
                    </a:p>
                  </a:txBody>
                  <a:tcPr marL="89937" marR="89937" marT="44968" marB="44968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4246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B40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de-DE" sz="1800" b="0" i="0" u="none" strike="noStrike" dirty="0">
                          <a:effectLst/>
                          <a:latin typeface="Arial" panose="020B0604020202020204" pitchFamily="34" charset="0"/>
                        </a:rPr>
                        <a:t>Business English</a:t>
                      </a:r>
                    </a:p>
                  </a:txBody>
                  <a:tcPr marL="89937" marR="89937" marT="44968" marB="44968">
                    <a:lnL w="9525" cap="flat" cmpd="sng" algn="ctr">
                      <a:solidFill>
                        <a:srgbClr val="4246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4246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B40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de-DE" sz="1800" b="0" i="0" u="none" strike="noStrike" dirty="0">
                          <a:effectLst/>
                          <a:latin typeface="Arial" panose="020B0604020202020204" pitchFamily="34" charset="0"/>
                        </a:rPr>
                        <a:t>Wirtschaft</a:t>
                      </a:r>
                    </a:p>
                  </a:txBody>
                  <a:tcPr marL="89937" marR="89937" marT="44968" marB="44968">
                    <a:lnL w="9525" cap="flat" cmpd="sng" algn="ctr">
                      <a:solidFill>
                        <a:srgbClr val="4246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4246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B40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de-DE" sz="1800" b="0" i="0" u="none" strike="noStrike" dirty="0">
                          <a:effectLst/>
                          <a:latin typeface="Arial" panose="020B0604020202020204" pitchFamily="34" charset="0"/>
                        </a:rPr>
                        <a:t>Business English</a:t>
                      </a:r>
                    </a:p>
                  </a:txBody>
                  <a:tcPr marL="89937" marR="89937" marT="44968" marB="44968">
                    <a:lnL w="19050" cap="flat" cmpd="sng" algn="ctr">
                      <a:solidFill>
                        <a:srgbClr val="4246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4246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B40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41147911"/>
                  </a:ext>
                </a:extLst>
              </a:tr>
              <a:tr h="411210">
                <a:tc rowSpan="2">
                  <a:txBody>
                    <a:bodyPr/>
                    <a:lstStyle/>
                    <a:p>
                      <a:pPr algn="l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de-DE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Helvetica" panose="020B0604020202020204" pitchFamily="34" charset="0"/>
                        </a:rPr>
                        <a:t>Naturwissen-</a:t>
                      </a:r>
                      <a:r>
                        <a:rPr lang="de-DE" sz="18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Helvetica" panose="020B0604020202020204" pitchFamily="34" charset="0"/>
                        </a:rPr>
                        <a:t>schaften</a:t>
                      </a:r>
                      <a:r>
                        <a:rPr lang="de-DE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Helvetica" panose="020B0604020202020204" pitchFamily="34" charset="0"/>
                        </a:rPr>
                        <a:t> &amp; Informatik</a:t>
                      </a:r>
                      <a:endParaRPr lang="de-DE" sz="18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9937" marR="89937" marT="44968" marB="44968">
                    <a:lnL w="19050" cap="flat" cmpd="sng" algn="ctr">
                      <a:solidFill>
                        <a:srgbClr val="4246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4246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4246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9DBA4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l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de-DE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Helvetica" panose="020B0604020202020204" pitchFamily="34" charset="0"/>
                        </a:rPr>
                        <a:t>3 Wochenstunden</a:t>
                      </a:r>
                      <a:endParaRPr lang="de-DE" sz="18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9937" marR="89937" marT="44968" marB="44968">
                    <a:lnL w="9525" cap="flat" cmpd="sng" algn="ctr">
                      <a:solidFill>
                        <a:srgbClr val="4246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4246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4246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9DBA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l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de-DE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Helvetica" panose="020B0604020202020204" pitchFamily="34" charset="0"/>
                        </a:rPr>
                        <a:t>3 Wochenstunden</a:t>
                      </a:r>
                      <a:endParaRPr lang="de-DE" sz="18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9937" marR="89937" marT="44968" marB="44968">
                    <a:lnL w="9525" cap="flat" cmpd="sng" algn="ctr">
                      <a:solidFill>
                        <a:srgbClr val="4246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4246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4246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9DBA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36229361"/>
                  </a:ext>
                </a:extLst>
              </a:tr>
              <a:tr h="619358"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de-DE" sz="1800" b="0" i="0" u="none" strike="noStrike">
                          <a:solidFill>
                            <a:srgbClr val="000000"/>
                          </a:solidFill>
                          <a:effectLst/>
                          <a:latin typeface="Helvetica" panose="020B0604020202020204" pitchFamily="34" charset="0"/>
                        </a:rPr>
                        <a:t>Biologie</a:t>
                      </a:r>
                      <a:endParaRPr lang="de-DE" sz="1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7452" marR="67452" marT="9368" marB="0">
                    <a:lnL w="9525" cap="flat" cmpd="sng" algn="ctr">
                      <a:solidFill>
                        <a:srgbClr val="4246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4246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4246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4246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9DBA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de-DE" sz="1800" b="0" i="0" u="none" strike="noStrike">
                          <a:solidFill>
                            <a:srgbClr val="000000"/>
                          </a:solidFill>
                          <a:effectLst/>
                          <a:latin typeface="Helvetica" panose="020B0604020202020204" pitchFamily="34" charset="0"/>
                        </a:rPr>
                        <a:t>Physik</a:t>
                      </a:r>
                      <a:endParaRPr lang="de-DE" sz="1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7452" marR="67452" marT="9368" marB="0">
                    <a:lnL w="9525" cap="flat" cmpd="sng" algn="ctr">
                      <a:solidFill>
                        <a:srgbClr val="4246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4246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4246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4246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9DBA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de-DE" sz="1800" b="0" i="0" u="none" strike="noStrike">
                          <a:solidFill>
                            <a:srgbClr val="000000"/>
                          </a:solidFill>
                          <a:effectLst/>
                          <a:latin typeface="Helvetica" panose="020B0604020202020204" pitchFamily="34" charset="0"/>
                        </a:rPr>
                        <a:t>Informatik</a:t>
                      </a:r>
                      <a:endParaRPr lang="de-DE" sz="1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7452" marR="67452" marT="9368" marB="0">
                    <a:lnL w="9525" cap="flat" cmpd="sng" algn="ctr">
                      <a:solidFill>
                        <a:srgbClr val="4246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4246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4246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4246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9DBA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de-DE" sz="1800" b="0" i="0" u="none" strike="noStrike">
                          <a:solidFill>
                            <a:srgbClr val="000000"/>
                          </a:solidFill>
                          <a:effectLst/>
                          <a:latin typeface="Helvetica" panose="020B0604020202020204" pitchFamily="34" charset="0"/>
                        </a:rPr>
                        <a:t>Chemie</a:t>
                      </a:r>
                      <a:endParaRPr lang="de-DE" sz="1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7452" marR="67452" marT="9368" marB="0">
                    <a:lnL w="9525" cap="flat" cmpd="sng" algn="ctr">
                      <a:solidFill>
                        <a:srgbClr val="4246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4246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4246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4246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9DBA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41567343"/>
                  </a:ext>
                </a:extLst>
              </a:tr>
              <a:tr h="681078">
                <a:tc>
                  <a:txBody>
                    <a:bodyPr/>
                    <a:lstStyle/>
                    <a:p>
                      <a:pPr algn="l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de-DE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Helvetica" panose="020B0604020202020204" pitchFamily="34" charset="0"/>
                        </a:rPr>
                        <a:t>Musik</a:t>
                      </a:r>
                      <a:endParaRPr lang="de-DE" sz="18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7452" marR="67452" marT="9368" marB="0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4246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5B9E1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l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de-DE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Helvetica" panose="020B0604020202020204" pitchFamily="34" charset="0"/>
                        </a:rPr>
                        <a:t>3 Wochenstunden</a:t>
                      </a:r>
                      <a:endParaRPr lang="de-DE" sz="18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9937" marR="89937" marT="44968" marB="44968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4246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4246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5B9E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l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de-DE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Helvetica" panose="020B0604020202020204" pitchFamily="34" charset="0"/>
                        </a:rPr>
                        <a:t>3 Wochenstunden </a:t>
                      </a:r>
                      <a:endParaRPr lang="de-DE" sz="18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9937" marR="89937" marT="44968" marB="44968">
                    <a:lnL w="9525" cap="flat" cmpd="sng" algn="ctr">
                      <a:solidFill>
                        <a:srgbClr val="4246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4246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4246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5B9E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919397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6582839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uppieren 5">
            <a:extLst>
              <a:ext uri="{FF2B5EF4-FFF2-40B4-BE49-F238E27FC236}">
                <a16:creationId xmlns:a16="http://schemas.microsoft.com/office/drawing/2014/main" id="{AF9CA5E9-6846-5D80-4B7F-28A4FD9B602F}"/>
              </a:ext>
            </a:extLst>
          </p:cNvPr>
          <p:cNvGrpSpPr/>
          <p:nvPr/>
        </p:nvGrpSpPr>
        <p:grpSpPr>
          <a:xfrm>
            <a:off x="1467701" y="1513592"/>
            <a:ext cx="8810625" cy="3830816"/>
            <a:chOff x="1348431" y="1200069"/>
            <a:chExt cx="8810625" cy="3830816"/>
          </a:xfrm>
        </p:grpSpPr>
        <p:sp>
          <p:nvSpPr>
            <p:cNvPr id="7" name="Textfeld 6">
              <a:extLst>
                <a:ext uri="{FF2B5EF4-FFF2-40B4-BE49-F238E27FC236}">
                  <a16:creationId xmlns:a16="http://schemas.microsoft.com/office/drawing/2014/main" id="{9AE662E8-4CB9-7098-E943-ACF43BF07423}"/>
                </a:ext>
              </a:extLst>
            </p:cNvPr>
            <p:cNvSpPr txBox="1"/>
            <p:nvPr/>
          </p:nvSpPr>
          <p:spPr>
            <a:xfrm>
              <a:off x="1348431" y="1200069"/>
              <a:ext cx="1925711" cy="92333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de-DE" sz="5400" b="1" dirty="0"/>
                <a:t>FAQ</a:t>
              </a:r>
            </a:p>
          </p:txBody>
        </p:sp>
        <p:sp>
          <p:nvSpPr>
            <p:cNvPr id="8" name="Textfeld 7">
              <a:extLst>
                <a:ext uri="{FF2B5EF4-FFF2-40B4-BE49-F238E27FC236}">
                  <a16:creationId xmlns:a16="http://schemas.microsoft.com/office/drawing/2014/main" id="{BFC8DD32-1D40-CB68-ECC7-15E860D922D1}"/>
                </a:ext>
              </a:extLst>
            </p:cNvPr>
            <p:cNvSpPr txBox="1"/>
            <p:nvPr/>
          </p:nvSpPr>
          <p:spPr>
            <a:xfrm>
              <a:off x="1348431" y="2353229"/>
              <a:ext cx="8810625" cy="2677656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457200" indent="-457200">
                <a:buFont typeface="Arial" panose="020B0604020202020204" pitchFamily="34" charset="0"/>
                <a:buChar char="•"/>
              </a:pPr>
              <a:r>
                <a:rPr lang="de-DE" sz="2800" dirty="0"/>
                <a:t>Kann man zwei Wahlpflichtfächer belegen?</a:t>
              </a:r>
            </a:p>
            <a:p>
              <a:pPr marL="457200" indent="-457200">
                <a:buFont typeface="Arial" panose="020B0604020202020204" pitchFamily="34" charset="0"/>
                <a:buChar char="•"/>
              </a:pPr>
              <a:r>
                <a:rPr lang="de-DE" sz="2800" dirty="0"/>
                <a:t>Kann ich in einen anderen Kurs wechseln?</a:t>
              </a:r>
            </a:p>
            <a:p>
              <a:pPr marL="457200" indent="-457200">
                <a:buFont typeface="Arial" panose="020B0604020202020204" pitchFamily="34" charset="0"/>
                <a:buChar char="•"/>
              </a:pPr>
              <a:r>
                <a:rPr lang="de-DE" sz="2800" dirty="0"/>
                <a:t>Gibt es Empfehlungen, was man wählen soll?</a:t>
              </a:r>
            </a:p>
            <a:p>
              <a:pPr marL="457200" indent="-457200">
                <a:buFont typeface="Arial" panose="020B0604020202020204" pitchFamily="34" charset="0"/>
                <a:buChar char="•"/>
              </a:pPr>
              <a:r>
                <a:rPr lang="de-DE" sz="2800" dirty="0"/>
                <a:t>Wo liegt der </a:t>
              </a:r>
              <a:r>
                <a:rPr lang="de-DE" sz="2800" dirty="0" err="1"/>
                <a:t>Wahlpflichtunterricht</a:t>
              </a:r>
              <a:r>
                <a:rPr lang="de-DE" sz="2800" dirty="0"/>
                <a:t> im Stundenplan?</a:t>
              </a:r>
            </a:p>
            <a:p>
              <a:pPr marL="457200" indent="-457200">
                <a:buFont typeface="Arial" panose="020B0604020202020204" pitchFamily="34" charset="0"/>
                <a:buChar char="•"/>
              </a:pPr>
              <a:r>
                <a:rPr lang="de-DE" sz="2800" dirty="0"/>
                <a:t>Warum haben die </a:t>
              </a:r>
              <a:r>
                <a:rPr lang="de-DE" sz="2800" dirty="0" err="1"/>
                <a:t>Spanischschüler</a:t>
              </a:r>
              <a:r>
                <a:rPr lang="de-DE" sz="2800" dirty="0"/>
                <a:t> in Klasse 8 eine Stunde mehr als die anderen?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8607584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uppieren 5">
            <a:extLst>
              <a:ext uri="{FF2B5EF4-FFF2-40B4-BE49-F238E27FC236}">
                <a16:creationId xmlns:a16="http://schemas.microsoft.com/office/drawing/2014/main" id="{C4BF6976-CB79-EFDD-BF03-52C62C82656B}"/>
              </a:ext>
            </a:extLst>
          </p:cNvPr>
          <p:cNvGrpSpPr/>
          <p:nvPr/>
        </p:nvGrpSpPr>
        <p:grpSpPr>
          <a:xfrm>
            <a:off x="1000125" y="1173666"/>
            <a:ext cx="10736792" cy="4973622"/>
            <a:chOff x="1000125" y="1173666"/>
            <a:chExt cx="10736792" cy="4973622"/>
          </a:xfrm>
        </p:grpSpPr>
        <p:sp>
          <p:nvSpPr>
            <p:cNvPr id="7" name="Textfeld 6">
              <a:extLst>
                <a:ext uri="{FF2B5EF4-FFF2-40B4-BE49-F238E27FC236}">
                  <a16:creationId xmlns:a16="http://schemas.microsoft.com/office/drawing/2014/main" id="{E02C8D9D-5CD1-475C-1132-9C52C501FACB}"/>
                </a:ext>
              </a:extLst>
            </p:cNvPr>
            <p:cNvSpPr txBox="1"/>
            <p:nvPr/>
          </p:nvSpPr>
          <p:spPr>
            <a:xfrm>
              <a:off x="1000125" y="1173666"/>
              <a:ext cx="10736792" cy="83099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de-DE" sz="4800" b="1" dirty="0" err="1"/>
                <a:t>Wahlpflichtkurse</a:t>
              </a:r>
              <a:r>
                <a:rPr lang="de-DE" sz="4800" b="1" dirty="0"/>
                <a:t> am ÖG: Triff deine Wahl</a:t>
              </a:r>
            </a:p>
          </p:txBody>
        </p:sp>
        <p:sp>
          <p:nvSpPr>
            <p:cNvPr id="8" name="Textfeld 7">
              <a:extLst>
                <a:ext uri="{FF2B5EF4-FFF2-40B4-BE49-F238E27FC236}">
                  <a16:creationId xmlns:a16="http://schemas.microsoft.com/office/drawing/2014/main" id="{6C7445D4-CE22-0598-18B7-17F4DC185CAB}"/>
                </a:ext>
              </a:extLst>
            </p:cNvPr>
            <p:cNvSpPr txBox="1"/>
            <p:nvPr/>
          </p:nvSpPr>
          <p:spPr>
            <a:xfrm>
              <a:off x="1000125" y="5685623"/>
              <a:ext cx="6106582" cy="46166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de-DE" sz="2400" b="1" dirty="0"/>
                <a:t>Weitere Infos: Frau Bachmann (</a:t>
              </a:r>
              <a:r>
                <a:rPr lang="de-DE" sz="2400" b="1" dirty="0" err="1"/>
                <a:t>ba@oegym.de</a:t>
              </a:r>
              <a:r>
                <a:rPr lang="de-DE" sz="2400" b="1" dirty="0"/>
                <a:t>)</a:t>
              </a:r>
            </a:p>
          </p:txBody>
        </p:sp>
        <p:pic>
          <p:nvPicPr>
            <p:cNvPr id="9" name="Grafik 8">
              <a:extLst>
                <a:ext uri="{FF2B5EF4-FFF2-40B4-BE49-F238E27FC236}">
                  <a16:creationId xmlns:a16="http://schemas.microsoft.com/office/drawing/2014/main" id="{3CBB7E1B-963D-A370-90F8-83CB7D751542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3410351" y="1861134"/>
              <a:ext cx="7781524" cy="38232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11614254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296</Words>
  <Application>Microsoft Macintosh PowerPoint</Application>
  <PresentationFormat>Breitbild</PresentationFormat>
  <Paragraphs>86</Paragraphs>
  <Slides>9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7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9</vt:i4>
      </vt:variant>
    </vt:vector>
  </HeadingPairs>
  <TitlesOfParts>
    <vt:vector size="17" baseType="lpstr">
      <vt:lpstr>Arial</vt:lpstr>
      <vt:lpstr>Calibri</vt:lpstr>
      <vt:lpstr>Calibri Light</vt:lpstr>
      <vt:lpstr>Founders Grotesk Text Regular</vt:lpstr>
      <vt:lpstr>Helvetica</vt:lpstr>
      <vt:lpstr>Tahoma</vt:lpstr>
      <vt:lpstr>Times New Roman</vt:lpstr>
      <vt:lpstr>Office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Gottschalk, Ralf</dc:creator>
  <cp:lastModifiedBy>Frauke Bachmann</cp:lastModifiedBy>
  <cp:revision>13</cp:revision>
  <dcterms:created xsi:type="dcterms:W3CDTF">2022-11-07T14:54:41Z</dcterms:created>
  <dcterms:modified xsi:type="dcterms:W3CDTF">2024-02-22T19:04:48Z</dcterms:modified>
</cp:coreProperties>
</file>